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080135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1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972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685800"/>
            <a:ext cx="5400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65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685800"/>
            <a:ext cx="5400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1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685800"/>
            <a:ext cx="5400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52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685800"/>
            <a:ext cx="5400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64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685800"/>
            <a:ext cx="5400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88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685800"/>
            <a:ext cx="5400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50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685800"/>
            <a:ext cx="5400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31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685800"/>
            <a:ext cx="5400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79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685800"/>
            <a:ext cx="5400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79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685800"/>
            <a:ext cx="5400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87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685800"/>
            <a:ext cx="5400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9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685800"/>
            <a:ext cx="5400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45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685800"/>
            <a:ext cx="5400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075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685800"/>
            <a:ext cx="5400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69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8663" y="450850"/>
            <a:ext cx="5400675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8469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685800"/>
            <a:ext cx="5400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51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685800"/>
            <a:ext cx="5400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18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685800"/>
            <a:ext cx="5400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06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685800"/>
            <a:ext cx="5400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17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685800"/>
            <a:ext cx="5400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56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685800"/>
            <a:ext cx="5400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76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685800"/>
            <a:ext cx="5400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06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36" y="0"/>
            <a:ext cx="10749915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60382" y="2286001"/>
            <a:ext cx="7300390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0585" y="4038600"/>
            <a:ext cx="5637549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4396161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8101013" y="5105400"/>
            <a:ext cx="216027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36" y="0"/>
            <a:ext cx="10749915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900113" y="6356351"/>
            <a:ext cx="2520315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0495" y="6356351"/>
            <a:ext cx="342042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0990" y="6356351"/>
            <a:ext cx="2520315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36" y="0"/>
            <a:ext cx="10749915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89497" y="-4008121"/>
            <a:ext cx="2819400" cy="10835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675" y="3048000"/>
            <a:ext cx="5130641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8011001" y="5334000"/>
            <a:ext cx="2520315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112" y="269632"/>
            <a:ext cx="9541193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596413"/>
            <a:ext cx="9541193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0990" y="6356351"/>
            <a:ext cx="2520315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101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720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101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0101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56970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56970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102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061" y="273051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102" y="1435101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11001" y="274639"/>
            <a:ext cx="243030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274639"/>
            <a:ext cx="693086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36" y="0"/>
            <a:ext cx="10749915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2" y="274638"/>
            <a:ext cx="95411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1600201"/>
            <a:ext cx="954119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0113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0495" y="6356351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0990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0022" y="-109182"/>
            <a:ext cx="967098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1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5" Type="http://schemas.openxmlformats.org/officeDocument/2006/relationships/hyperlink" Target="http://www.gosuslugi.ru/" TargetMode="Externa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5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973748" y="3429001"/>
            <a:ext cx="7300390" cy="71169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Public WIFI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44691" y="4149080"/>
            <a:ext cx="2359612" cy="990600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 smtClean="0">
                <a:latin typeface="+mn-lt"/>
              </a:rPr>
              <a:t>Nooran</a:t>
            </a:r>
            <a:r>
              <a:rPr lang="en-US" sz="2400" dirty="0" smtClean="0">
                <a:latin typeface="+mn-lt"/>
              </a:rPr>
              <a:t> Telecom</a:t>
            </a:r>
            <a:endParaRPr lang="en-US" sz="2400" dirty="0">
              <a:latin typeface="+mn-lt"/>
            </a:endParaRPr>
          </a:p>
        </p:txBody>
      </p:sp>
      <p:pic>
        <p:nvPicPr>
          <p:cNvPr id="1027" name="Picture 3" descr="C:\Users\rayan\Desktop\eltex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927" y="1287120"/>
            <a:ext cx="5694032" cy="155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973748" y="2834383"/>
            <a:ext cx="7300390" cy="4320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lang="en-US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/>
              <a:t>DEVELOPMENT AND PRODUCTION OF COMMUNICATION EQUIPMENT</a:t>
            </a:r>
            <a:endParaRPr lang="en-US" sz="1600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rayan\Desktop\eltex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6" y="188640"/>
            <a:ext cx="2636842" cy="71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40435" y="286410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GPON with IAD Public WIFI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36179" y="126876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GPON with IAD Public WIFI Designed with ELTEX Equipment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089" y="974641"/>
            <a:ext cx="5467029" cy="3819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827" y="3321887"/>
            <a:ext cx="5632715" cy="3273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412343" y="594928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IAD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20555" y="5509884"/>
            <a:ext cx="861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Splitter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82329" y="5262502"/>
            <a:ext cx="72240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51442" y="6052665"/>
            <a:ext cx="722402" cy="400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51442" y="5158108"/>
            <a:ext cx="722402" cy="178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0201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rayan\Desktop\eltex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6" y="188640"/>
            <a:ext cx="2636842" cy="71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40435" y="28641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GPON with IAD AND TAU Public WIFI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36179" y="126876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GPON with IAD AND TAU Public WIFI Designed with ELTEX Equipment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089" y="974641"/>
            <a:ext cx="5467029" cy="3819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589" y="3347347"/>
            <a:ext cx="5586995" cy="32644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2343" y="594928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IAD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20555" y="5509884"/>
            <a:ext cx="861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Splitter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82329" y="5262502"/>
            <a:ext cx="72240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51442" y="6052665"/>
            <a:ext cx="722402" cy="400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51442" y="5158108"/>
            <a:ext cx="722402" cy="178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76339" y="5002320"/>
            <a:ext cx="55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TAU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8526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96419" y="2060848"/>
            <a:ext cx="6150242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7200" dirty="0" smtClean="0"/>
              <a:t>Public WIFI</a:t>
            </a:r>
          </a:p>
          <a:p>
            <a:pPr algn="ctr"/>
            <a:r>
              <a:rPr lang="en-US" sz="7200" dirty="0"/>
              <a:t>Equipment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50731" y="0"/>
            <a:ext cx="9173188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272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rayan\Desktop\eltex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6" y="188640"/>
            <a:ext cx="2636842" cy="71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171" y="907400"/>
            <a:ext cx="9053968" cy="56888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3704" y="317188"/>
            <a:ext cx="225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WIFI Equipment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80299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6499" y="1556792"/>
            <a:ext cx="6210776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ELTEX Equipment Feature</a:t>
            </a:r>
            <a:endParaRPr lang="en-US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62936" y="-6858000"/>
            <a:ext cx="9173188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73488" y="3775287"/>
            <a:ext cx="3420428" cy="33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41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rayan\Desktop\eltex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6" y="188640"/>
            <a:ext cx="2636842" cy="71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3704" y="317188"/>
            <a:ext cx="225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WIFI Feature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008187" y="1340768"/>
            <a:ext cx="91450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rgbClr val="149FEC"/>
                </a:solidFill>
                <a:latin typeface="ArialMT"/>
              </a:rPr>
              <a:t>• </a:t>
            </a:r>
            <a:r>
              <a:rPr lang="en-US" sz="3200" baseline="30000" dirty="0">
                <a:solidFill>
                  <a:srgbClr val="313131"/>
                </a:solidFill>
                <a:latin typeface="Helvetica" panose="020B0604020202020204" pitchFamily="34" charset="0"/>
              </a:rPr>
              <a:t>Automatic configuration of the devices in </a:t>
            </a:r>
            <a:r>
              <a:rPr lang="en-US" sz="3200" baseline="30000" dirty="0" smtClean="0">
                <a:solidFill>
                  <a:srgbClr val="313131"/>
                </a:solidFill>
                <a:latin typeface="Helvetica" panose="020B0604020202020204" pitchFamily="34" charset="0"/>
              </a:rPr>
              <a:t>cluster</a:t>
            </a:r>
          </a:p>
          <a:p>
            <a:r>
              <a:rPr lang="en-US" sz="3200" baseline="30000" dirty="0" smtClean="0">
                <a:solidFill>
                  <a:srgbClr val="149FEC"/>
                </a:solidFill>
                <a:latin typeface="ArialMT"/>
              </a:rPr>
              <a:t>• </a:t>
            </a:r>
            <a:r>
              <a:rPr lang="en-US" sz="3200" baseline="30000" dirty="0">
                <a:solidFill>
                  <a:srgbClr val="313131"/>
                </a:solidFill>
                <a:latin typeface="Helvetica" panose="020B0604020202020204" pitchFamily="34" charset="0"/>
              </a:rPr>
              <a:t>Automatic update of access </a:t>
            </a:r>
            <a:r>
              <a:rPr lang="en-US" sz="3200" baseline="30000" dirty="0" smtClean="0">
                <a:solidFill>
                  <a:srgbClr val="313131"/>
                </a:solidFill>
                <a:latin typeface="Helvetica" panose="020B0604020202020204" pitchFamily="34" charset="0"/>
              </a:rPr>
              <a:t>points</a:t>
            </a:r>
          </a:p>
          <a:p>
            <a:r>
              <a:rPr lang="en-US" sz="3200" baseline="30000" dirty="0" smtClean="0">
                <a:solidFill>
                  <a:srgbClr val="149FEC"/>
                </a:solidFill>
                <a:latin typeface="ArialMT"/>
              </a:rPr>
              <a:t>• </a:t>
            </a:r>
            <a:r>
              <a:rPr lang="en-US" sz="3200" baseline="30000" dirty="0">
                <a:solidFill>
                  <a:srgbClr val="313131"/>
                </a:solidFill>
                <a:latin typeface="Helvetica" panose="020B0604020202020204" pitchFamily="34" charset="0"/>
              </a:rPr>
              <a:t>WEB </a:t>
            </a:r>
            <a:r>
              <a:rPr lang="en-US" sz="3200" baseline="30000" dirty="0" smtClean="0">
                <a:solidFill>
                  <a:srgbClr val="313131"/>
                </a:solidFill>
                <a:latin typeface="Helvetica" panose="020B0604020202020204" pitchFamily="34" charset="0"/>
              </a:rPr>
              <a:t>portal</a:t>
            </a:r>
          </a:p>
          <a:p>
            <a:r>
              <a:rPr lang="en-US" sz="3200" baseline="30000" dirty="0" smtClean="0">
                <a:solidFill>
                  <a:srgbClr val="149FEC"/>
                </a:solidFill>
                <a:latin typeface="ArialMT"/>
              </a:rPr>
              <a:t>• </a:t>
            </a:r>
            <a:r>
              <a:rPr lang="en-US" sz="3200" baseline="30000" dirty="0">
                <a:solidFill>
                  <a:srgbClr val="313131"/>
                </a:solidFill>
                <a:latin typeface="Helvetica" panose="020B0604020202020204" pitchFamily="34" charset="0"/>
              </a:rPr>
              <a:t>Seamless roaming (802.11r</a:t>
            </a:r>
            <a:r>
              <a:rPr lang="en-US" sz="3200" baseline="30000" dirty="0" smtClean="0">
                <a:solidFill>
                  <a:srgbClr val="313131"/>
                </a:solidFill>
                <a:latin typeface="Helvetica" panose="020B0604020202020204" pitchFamily="34" charset="0"/>
              </a:rPr>
              <a:t>)</a:t>
            </a:r>
          </a:p>
          <a:p>
            <a:r>
              <a:rPr lang="en-US" sz="3200" baseline="30000" dirty="0" smtClean="0">
                <a:solidFill>
                  <a:srgbClr val="149FEC"/>
                </a:solidFill>
                <a:latin typeface="ArialMT"/>
              </a:rPr>
              <a:t>• </a:t>
            </a:r>
            <a:r>
              <a:rPr lang="en-US" sz="3200" baseline="30000" dirty="0">
                <a:solidFill>
                  <a:srgbClr val="313131"/>
                </a:solidFill>
                <a:latin typeface="Helvetica" panose="020B0604020202020204" pitchFamily="34" charset="0"/>
              </a:rPr>
              <a:t>Channel Management (each access point select the most </a:t>
            </a:r>
            <a:r>
              <a:rPr lang="en-US" sz="3200" baseline="30000" dirty="0" err="1">
                <a:solidFill>
                  <a:srgbClr val="313131"/>
                </a:solidFill>
                <a:latin typeface="Helvetica" panose="020B0604020202020204" pitchFamily="34" charset="0"/>
              </a:rPr>
              <a:t>noisefree</a:t>
            </a:r>
            <a:r>
              <a:rPr lang="en-US" sz="3200" baseline="30000" dirty="0">
                <a:solidFill>
                  <a:srgbClr val="313131"/>
                </a:solidFill>
                <a:latin typeface="Helvetica" panose="020B0604020202020204" pitchFamily="34" charset="0"/>
              </a:rPr>
              <a:t> channel</a:t>
            </a:r>
            <a:r>
              <a:rPr lang="en-US" sz="3200" baseline="30000" dirty="0" smtClean="0">
                <a:solidFill>
                  <a:srgbClr val="313131"/>
                </a:solidFill>
                <a:latin typeface="Helvetica" panose="020B0604020202020204" pitchFamily="34" charset="0"/>
              </a:rPr>
              <a:t>)</a:t>
            </a:r>
          </a:p>
          <a:p>
            <a:r>
              <a:rPr lang="en-US" sz="3200" baseline="30000" dirty="0">
                <a:solidFill>
                  <a:srgbClr val="149FEC"/>
                </a:solidFill>
                <a:latin typeface="ArialMT"/>
              </a:rPr>
              <a:t>• </a:t>
            </a:r>
            <a:r>
              <a:rPr lang="en-US" sz="3200" baseline="30000" dirty="0" err="1" smtClean="0"/>
              <a:t>Multidomain</a:t>
            </a:r>
            <a:r>
              <a:rPr lang="en-US" sz="3200" baseline="30000" dirty="0" smtClean="0"/>
              <a:t> </a:t>
            </a:r>
            <a:r>
              <a:rPr lang="en-US" sz="3200" baseline="30000" dirty="0"/>
              <a:t>architecture allows delegating admin rights of B2B segment to a Client or service </a:t>
            </a:r>
            <a:r>
              <a:rPr lang="en-US" sz="3200" baseline="30000" dirty="0" smtClean="0"/>
              <a:t>provider’s</a:t>
            </a:r>
          </a:p>
          <a:p>
            <a:r>
              <a:rPr lang="en-US" sz="3200" baseline="30000" dirty="0">
                <a:solidFill>
                  <a:srgbClr val="149FEC"/>
                </a:solidFill>
                <a:latin typeface="ArialMT"/>
              </a:rPr>
              <a:t>•</a:t>
            </a:r>
            <a:r>
              <a:rPr lang="en-US" sz="3200" baseline="30000" dirty="0" smtClean="0"/>
              <a:t> </a:t>
            </a:r>
            <a:r>
              <a:rPr lang="en-US" sz="3200" baseline="30000" dirty="0"/>
              <a:t>branch Centralized access points management (configuration, software update</a:t>
            </a:r>
            <a:r>
              <a:rPr lang="en-US" sz="3200" baseline="30000" dirty="0" smtClean="0"/>
              <a:t>)</a:t>
            </a:r>
          </a:p>
          <a:p>
            <a:r>
              <a:rPr lang="en-US" sz="3200" baseline="30000" dirty="0">
                <a:solidFill>
                  <a:srgbClr val="149FEC"/>
                </a:solidFill>
                <a:latin typeface="ArialMT"/>
              </a:rPr>
              <a:t>• </a:t>
            </a:r>
            <a:r>
              <a:rPr lang="en-US" sz="3200" baseline="30000" dirty="0" smtClean="0"/>
              <a:t>Construction </a:t>
            </a:r>
            <a:r>
              <a:rPr lang="en-US" sz="3200" baseline="30000" dirty="0"/>
              <a:t>of a </a:t>
            </a:r>
            <a:r>
              <a:rPr lang="en-US" sz="3200" baseline="30000" dirty="0" err="1"/>
              <a:t>HotSpot</a:t>
            </a:r>
            <a:r>
              <a:rPr lang="en-US" sz="3200" baseline="30000" dirty="0"/>
              <a:t> in a city or </a:t>
            </a:r>
            <a:r>
              <a:rPr lang="en-US" sz="3200" baseline="30000" dirty="0" smtClean="0"/>
              <a:t>region</a:t>
            </a:r>
          </a:p>
          <a:p>
            <a:r>
              <a:rPr lang="en-US" sz="3200" baseline="30000" dirty="0">
                <a:solidFill>
                  <a:srgbClr val="149FEC"/>
                </a:solidFill>
                <a:latin typeface="ArialMT"/>
              </a:rPr>
              <a:t>•</a:t>
            </a:r>
            <a:r>
              <a:rPr lang="en-US" sz="3200" baseline="30000" dirty="0" smtClean="0"/>
              <a:t> </a:t>
            </a:r>
            <a:r>
              <a:rPr lang="en-US" sz="3200" baseline="30000" dirty="0"/>
              <a:t>Captive </a:t>
            </a:r>
            <a:r>
              <a:rPr lang="en-US" sz="3200" baseline="30000" dirty="0" smtClean="0"/>
              <a:t>Portal</a:t>
            </a:r>
          </a:p>
          <a:p>
            <a:r>
              <a:rPr lang="en-US" sz="3200" baseline="30000" dirty="0">
                <a:solidFill>
                  <a:srgbClr val="149FEC"/>
                </a:solidFill>
                <a:latin typeface="ArialMT"/>
              </a:rPr>
              <a:t>•</a:t>
            </a:r>
            <a:r>
              <a:rPr lang="en-US" sz="3200" baseline="30000" dirty="0" smtClean="0"/>
              <a:t> </a:t>
            </a:r>
            <a:r>
              <a:rPr lang="en-US" sz="3200" baseline="30000" dirty="0"/>
              <a:t>Compliance with Russian government order No758 from 31.06.2014 (authentication via SMS, </a:t>
            </a:r>
            <a:r>
              <a:rPr lang="en-US" sz="3200" baseline="30000" dirty="0">
                <a:hlinkClick r:id="rId5"/>
              </a:rPr>
              <a:t>www.gosuslugi.ru</a:t>
            </a:r>
            <a:r>
              <a:rPr lang="en-US" sz="3200" baseline="30000" dirty="0" smtClean="0"/>
              <a:t>)</a:t>
            </a:r>
          </a:p>
          <a:p>
            <a:r>
              <a:rPr lang="en-US" sz="3200" baseline="30000" dirty="0" smtClean="0"/>
              <a:t> </a:t>
            </a:r>
            <a:r>
              <a:rPr lang="en-US" sz="3200" baseline="30000" dirty="0">
                <a:solidFill>
                  <a:srgbClr val="149FEC"/>
                </a:solidFill>
                <a:latin typeface="ArialMT"/>
              </a:rPr>
              <a:t>•</a:t>
            </a:r>
            <a:r>
              <a:rPr lang="en-US" sz="3200" baseline="30000" dirty="0" smtClean="0"/>
              <a:t> </a:t>
            </a:r>
            <a:r>
              <a:rPr lang="en-US" sz="3200" baseline="30000" dirty="0"/>
              <a:t>Management of service provision (pay access, advertising display), Wi-Fi monetizing </a:t>
            </a:r>
            <a:r>
              <a:rPr lang="en-US" sz="3200" baseline="30000" dirty="0" smtClean="0"/>
              <a:t>means</a:t>
            </a:r>
          </a:p>
          <a:p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82470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52403" y="2420888"/>
            <a:ext cx="6150242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7200" dirty="0" smtClean="0"/>
              <a:t>Case Study</a:t>
            </a:r>
            <a:endParaRPr lang="en-US" sz="7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50731" y="0"/>
            <a:ext cx="9173188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905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rayan\Desktop\eltex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6" y="188640"/>
            <a:ext cx="2636842" cy="71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8427" y="358330"/>
            <a:ext cx="3275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Crouse Project in Iran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783778" y="-713897"/>
            <a:ext cx="5881869" cy="92890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02824" y="1412776"/>
            <a:ext cx="34057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rgbClr val="3F6CAF"/>
                </a:solidFill>
                <a:latin typeface="Times-Roman"/>
              </a:rPr>
              <a:t>Map with no visualizations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65128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rayan\Desktop\eltex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6" y="188640"/>
            <a:ext cx="2636842" cy="71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8427" y="358330"/>
            <a:ext cx="3275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Crouse Project in Iran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19" y="784220"/>
            <a:ext cx="8856984" cy="60737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68065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rayan\Desktop\eltex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6" y="188640"/>
            <a:ext cx="2636842" cy="71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8427" y="358330"/>
            <a:ext cx="3275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Crouse Project in Iran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03" y="973661"/>
            <a:ext cx="9217024" cy="56329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75860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7822" y="3356992"/>
            <a:ext cx="8011001" cy="84952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800" u="sng" dirty="0" smtClean="0"/>
              <a:t>Introduce </a:t>
            </a:r>
            <a:r>
              <a:rPr lang="en-US" sz="4800" u="sng" dirty="0" err="1" smtClean="0"/>
              <a:t>Eltex</a:t>
            </a:r>
            <a:r>
              <a:rPr lang="en-US" sz="4800" u="sng" dirty="0" smtClean="0"/>
              <a:t> Company</a:t>
            </a:r>
            <a:endParaRPr lang="en-US" sz="4800" u="sng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435" y="116632"/>
            <a:ext cx="9173188" cy="164761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rayan\Desktop\eltex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6" y="188640"/>
            <a:ext cx="2636842" cy="71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8427" y="358330"/>
            <a:ext cx="3275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Crouse Project in Iran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597697" y="-841522"/>
            <a:ext cx="6038006" cy="93610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23535" y="1354089"/>
            <a:ext cx="22381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aseline="30000" dirty="0">
                <a:solidFill>
                  <a:srgbClr val="3F6CAF"/>
                </a:solidFill>
                <a:latin typeface="Times-Roman"/>
              </a:rPr>
              <a:t>Signal Level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14331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rayan\Desktop\eltex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6" y="188640"/>
            <a:ext cx="2636842" cy="71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8427" y="358330"/>
            <a:ext cx="3275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Crouse Project in Iran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758109" y="-929033"/>
            <a:ext cx="5717180" cy="95050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43260" y="1628800"/>
            <a:ext cx="3231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aseline="30000" dirty="0">
                <a:solidFill>
                  <a:srgbClr val="3F6CAF"/>
                </a:solidFill>
                <a:latin typeface="Times-Roman"/>
              </a:rPr>
              <a:t>Channel Map 2.4 GHz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10227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END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16577" y="300484"/>
            <a:ext cx="7252176" cy="495072"/>
          </a:xfrm>
        </p:spPr>
        <p:txBody>
          <a:bodyPr>
            <a:normAutofit fontScale="90000"/>
          </a:bodyPr>
          <a:lstStyle/>
          <a:p>
            <a:r>
              <a:rPr lang="en-US" dirty="0"/>
              <a:t>ENTERPRISE</a:t>
            </a:r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9199" y="1340768"/>
            <a:ext cx="4643484" cy="3056723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US" dirty="0"/>
              <a:t>• 25 years of experience in designing and manufacturing of telecommunication equipment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• </a:t>
            </a:r>
            <a:r>
              <a:rPr lang="en-US" dirty="0"/>
              <a:t>More than 500 </a:t>
            </a:r>
            <a:r>
              <a:rPr lang="en-US" dirty="0" smtClean="0"/>
              <a:t>employees</a:t>
            </a:r>
            <a:br>
              <a:rPr lang="en-US" dirty="0" smtClean="0"/>
            </a:br>
            <a:r>
              <a:rPr lang="en-US" dirty="0" smtClean="0"/>
              <a:t>• </a:t>
            </a:r>
            <a:r>
              <a:rPr lang="en-US" dirty="0"/>
              <a:t>7 software development laboratories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• </a:t>
            </a:r>
            <a:r>
              <a:rPr lang="en-US" dirty="0"/>
              <a:t>2 industrial complexes (Novosibirsk, Kazakhstan)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• </a:t>
            </a:r>
            <a:r>
              <a:rPr lang="en-US" dirty="0"/>
              <a:t>More than 30 partner companies in Russia, CIS and Eastern Europe</a:t>
            </a:r>
            <a:endParaRPr lang="fa-IR" dirty="0"/>
          </a:p>
        </p:txBody>
      </p:sp>
      <p:sp>
        <p:nvSpPr>
          <p:cNvPr id="6" name="Rectangle 5"/>
          <p:cNvSpPr/>
          <p:nvPr/>
        </p:nvSpPr>
        <p:spPr>
          <a:xfrm>
            <a:off x="5525629" y="1340768"/>
            <a:ext cx="46782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• More than 1500 client companies </a:t>
            </a:r>
            <a:endParaRPr lang="en-US" sz="2400" dirty="0" smtClean="0"/>
          </a:p>
          <a:p>
            <a:r>
              <a:rPr lang="en-US" sz="2400" dirty="0" smtClean="0"/>
              <a:t>• </a:t>
            </a:r>
            <a:r>
              <a:rPr lang="en-US" sz="2400" dirty="0"/>
              <a:t>Complete cycle of development, production and technical support </a:t>
            </a:r>
          </a:p>
          <a:p>
            <a:r>
              <a:rPr lang="en-US" sz="2400" dirty="0" smtClean="0"/>
              <a:t>• </a:t>
            </a:r>
            <a:r>
              <a:rPr lang="en-US" sz="2400" dirty="0"/>
              <a:t>Modern automated production </a:t>
            </a:r>
            <a:endParaRPr lang="en-US" sz="2400" dirty="0" smtClean="0"/>
          </a:p>
          <a:p>
            <a:r>
              <a:rPr lang="en-US" sz="2400" dirty="0" smtClean="0"/>
              <a:t>• </a:t>
            </a:r>
            <a:r>
              <a:rPr lang="en-US" sz="2400" dirty="0"/>
              <a:t>All the equipment is designed by </a:t>
            </a:r>
            <a:r>
              <a:rPr lang="en-US" sz="2400" dirty="0" err="1"/>
              <a:t>Eltex</a:t>
            </a:r>
            <a:r>
              <a:rPr lang="en-US" sz="2400" dirty="0"/>
              <a:t> specialists</a:t>
            </a:r>
            <a:endParaRPr lang="fa-IR" sz="2400" dirty="0"/>
          </a:p>
        </p:txBody>
      </p:sp>
      <p:pic>
        <p:nvPicPr>
          <p:cNvPr id="7" name="Picture 3" descr="C:\Users\rayan\Desktop\eltex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6" y="188640"/>
            <a:ext cx="2636842" cy="71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0875" y="769991"/>
            <a:ext cx="8505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Russian designer and manufacturer of telecommunication equipment</a:t>
            </a:r>
            <a:endParaRPr lang="fa-IR" dirty="0"/>
          </a:p>
        </p:txBody>
      </p:sp>
      <p:pic>
        <p:nvPicPr>
          <p:cNvPr id="2052" name="Picture 4" descr="C:\Users\rayan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9" y="4005064"/>
            <a:ext cx="43815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ayan\Desktop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999" y="3976489"/>
            <a:ext cx="45339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96219" y="6267677"/>
            <a:ext cx="3721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industrial complex in Novosibirsk </a:t>
            </a:r>
            <a:endParaRPr lang="fa-IR" dirty="0"/>
          </a:p>
        </p:txBody>
      </p:sp>
      <p:sp>
        <p:nvSpPr>
          <p:cNvPr id="11" name="Rectangle 10"/>
          <p:cNvSpPr/>
          <p:nvPr/>
        </p:nvSpPr>
        <p:spPr>
          <a:xfrm>
            <a:off x="6120682" y="6267677"/>
            <a:ext cx="3632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industrial complex in Kazakhstan</a:t>
            </a:r>
            <a:endParaRPr lang="fa-IR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2406" y="0"/>
            <a:ext cx="10078944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16577" y="300484"/>
            <a:ext cx="7252176" cy="495072"/>
          </a:xfrm>
        </p:spPr>
        <p:txBody>
          <a:bodyPr>
            <a:normAutofit fontScale="90000"/>
          </a:bodyPr>
          <a:lstStyle/>
          <a:p>
            <a:r>
              <a:rPr lang="en-US" dirty="0"/>
              <a:t>EQUIPMENT</a:t>
            </a:r>
            <a:endParaRPr lang="fa-IR" dirty="0"/>
          </a:p>
        </p:txBody>
      </p:sp>
      <p:pic>
        <p:nvPicPr>
          <p:cNvPr id="7" name="Picture 3" descr="C:\Users\rayan\Desktop\eltex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6" y="188640"/>
            <a:ext cx="2636842" cy="71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71" y="907400"/>
            <a:ext cx="5963878" cy="504056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00488" y="186308"/>
            <a:ext cx="3672129" cy="637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19841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2406" y="0"/>
            <a:ext cx="10078944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16577" y="300484"/>
            <a:ext cx="7252176" cy="495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ENTERPRISE</a:t>
            </a:r>
            <a:endParaRPr lang="fa-IR" dirty="0"/>
          </a:p>
        </p:txBody>
      </p:sp>
      <p:pic>
        <p:nvPicPr>
          <p:cNvPr id="7" name="Picture 3" descr="C:\Users\rayan\Desktop\eltex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6" y="188640"/>
            <a:ext cx="2636842" cy="71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0112" y="1096040"/>
            <a:ext cx="9541193" cy="5429303"/>
          </a:xfrm>
        </p:spPr>
        <p:txBody>
          <a:bodyPr/>
          <a:lstStyle/>
          <a:p>
            <a:pPr marL="0" indent="0" algn="ctr">
              <a:buNone/>
            </a:pPr>
            <a:r>
              <a:rPr lang="fr-FR" baseline="30000" dirty="0" err="1" smtClean="0"/>
              <a:t>Eltex</a:t>
            </a:r>
            <a:r>
              <a:rPr lang="fr-FR" baseline="30000" dirty="0" smtClean="0"/>
              <a:t> Enterprise </a:t>
            </a:r>
            <a:r>
              <a:rPr lang="fr-FR" baseline="30000" dirty="0" err="1" smtClean="0"/>
              <a:t>implements</a:t>
            </a:r>
            <a:r>
              <a:rPr lang="fr-FR" baseline="30000" dirty="0" smtClean="0"/>
              <a:t> a </a:t>
            </a:r>
            <a:r>
              <a:rPr lang="fr-FR" baseline="30000" dirty="0" err="1" smtClean="0"/>
              <a:t>complete</a:t>
            </a:r>
            <a:r>
              <a:rPr lang="fr-FR" baseline="30000" dirty="0" smtClean="0"/>
              <a:t> production cycle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33" y="1652622"/>
            <a:ext cx="3166741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820" y="1652622"/>
            <a:ext cx="3080047" cy="2257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313" y="1681197"/>
            <a:ext cx="3228992" cy="22574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95086" y="3926910"/>
            <a:ext cx="32591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aseline="30000" dirty="0" smtClean="0">
                <a:solidFill>
                  <a:srgbClr val="2974D0"/>
                </a:solidFill>
                <a:latin typeface="Helvetica" panose="020B0604020202020204" pitchFamily="34" charset="0"/>
              </a:rPr>
              <a:t>1</a:t>
            </a:r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1799324" y="4239106"/>
            <a:ext cx="12506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aseline="30000" dirty="0">
                <a:solidFill>
                  <a:srgbClr val="2974D0"/>
                </a:solidFill>
                <a:latin typeface="Helvetica" panose="020B0604020202020204" pitchFamily="34" charset="0"/>
              </a:rPr>
              <a:t>Design</a:t>
            </a:r>
            <a:endParaRPr lang="en-US" sz="4800" dirty="0"/>
          </a:p>
        </p:txBody>
      </p:sp>
      <p:sp>
        <p:nvSpPr>
          <p:cNvPr id="13" name="Rectangle 12"/>
          <p:cNvSpPr/>
          <p:nvPr/>
        </p:nvSpPr>
        <p:spPr>
          <a:xfrm>
            <a:off x="4789661" y="4300661"/>
            <a:ext cx="2089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aseline="30000" dirty="0" smtClean="0">
                <a:solidFill>
                  <a:srgbClr val="2974D0"/>
                </a:solidFill>
                <a:latin typeface="Helvetica" panose="020B0604020202020204" pitchFamily="34" charset="0"/>
              </a:rPr>
              <a:t>Manufacture</a:t>
            </a:r>
            <a:endParaRPr lang="en-US" sz="4800" dirty="0"/>
          </a:p>
        </p:txBody>
      </p:sp>
      <p:sp>
        <p:nvSpPr>
          <p:cNvPr id="14" name="Rectangle 13"/>
          <p:cNvSpPr/>
          <p:nvPr/>
        </p:nvSpPr>
        <p:spPr>
          <a:xfrm>
            <a:off x="4049989" y="3955485"/>
            <a:ext cx="32591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aseline="30000" dirty="0" smtClean="0">
                <a:solidFill>
                  <a:srgbClr val="2974D0"/>
                </a:solidFill>
                <a:latin typeface="Helvetica" panose="020B0604020202020204" pitchFamily="34" charset="0"/>
              </a:rPr>
              <a:t>2</a:t>
            </a:r>
            <a:endParaRPr lang="en-US" sz="5400" dirty="0"/>
          </a:p>
        </p:txBody>
      </p:sp>
      <p:sp>
        <p:nvSpPr>
          <p:cNvPr id="15" name="Rectangle 14"/>
          <p:cNvSpPr/>
          <p:nvPr/>
        </p:nvSpPr>
        <p:spPr>
          <a:xfrm>
            <a:off x="8004424" y="4300661"/>
            <a:ext cx="21467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aseline="30000" dirty="0" smtClean="0">
                <a:solidFill>
                  <a:srgbClr val="2974D0"/>
                </a:solidFill>
                <a:latin typeface="Helvetica" panose="020B0604020202020204" pitchFamily="34" charset="0"/>
              </a:rPr>
              <a:t>Maintenance</a:t>
            </a:r>
            <a:endParaRPr lang="en-US" sz="4800" dirty="0"/>
          </a:p>
        </p:txBody>
      </p:sp>
      <p:sp>
        <p:nvSpPr>
          <p:cNvPr id="16" name="Rectangle 15"/>
          <p:cNvSpPr/>
          <p:nvPr/>
        </p:nvSpPr>
        <p:spPr>
          <a:xfrm>
            <a:off x="7359870" y="4017363"/>
            <a:ext cx="32591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aseline="30000" dirty="0" smtClean="0">
                <a:solidFill>
                  <a:srgbClr val="2974D0"/>
                </a:solidFill>
                <a:latin typeface="Helvetica" panose="020B0604020202020204" pitchFamily="34" charset="0"/>
              </a:rPr>
              <a:t>3</a:t>
            </a:r>
            <a:endParaRPr lang="en-US" sz="5400" dirty="0"/>
          </a:p>
        </p:txBody>
      </p:sp>
      <p:sp>
        <p:nvSpPr>
          <p:cNvPr id="12" name="Chevron 11"/>
          <p:cNvSpPr/>
          <p:nvPr/>
        </p:nvSpPr>
        <p:spPr>
          <a:xfrm>
            <a:off x="3322667" y="4127262"/>
            <a:ext cx="544983" cy="88128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6842665" y="4118129"/>
            <a:ext cx="544983" cy="88128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0195" y="5148208"/>
            <a:ext cx="1202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30000" dirty="0">
                <a:solidFill>
                  <a:srgbClr val="1E79B5"/>
                </a:solidFill>
                <a:latin typeface="ArialMT"/>
              </a:rPr>
              <a:t>• </a:t>
            </a:r>
            <a:r>
              <a:rPr lang="en-US" sz="2400" baseline="30000" dirty="0" smtClean="0">
                <a:solidFill>
                  <a:srgbClr val="1D1D1D"/>
                </a:solidFill>
                <a:latin typeface="Helvetica" panose="020B0604020202020204" pitchFamily="34" charset="0"/>
              </a:rPr>
              <a:t>Hardware</a:t>
            </a:r>
          </a:p>
          <a:p>
            <a:r>
              <a:rPr lang="en-US" sz="2400" baseline="30000" dirty="0" smtClean="0">
                <a:solidFill>
                  <a:srgbClr val="1E79B5"/>
                </a:solidFill>
                <a:latin typeface="ArialMT"/>
              </a:rPr>
              <a:t>• </a:t>
            </a:r>
            <a:r>
              <a:rPr lang="en-US" sz="2400" baseline="30000" dirty="0">
                <a:solidFill>
                  <a:srgbClr val="1D1D1D"/>
                </a:solidFill>
                <a:latin typeface="Helvetica" panose="020B0604020202020204" pitchFamily="34" charset="0"/>
              </a:rPr>
              <a:t>Software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3723414" y="5147046"/>
            <a:ext cx="34961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>
                <a:solidFill>
                  <a:srgbClr val="1E79B5"/>
                </a:solidFill>
                <a:latin typeface="ArialMT"/>
              </a:rPr>
              <a:t>• </a:t>
            </a:r>
            <a:r>
              <a:rPr lang="en-US" sz="2400" baseline="30000" dirty="0">
                <a:solidFill>
                  <a:srgbClr val="1D1D1D"/>
                </a:solidFill>
                <a:latin typeface="Helvetica" panose="020B0604020202020204" pitchFamily="34" charset="0"/>
              </a:rPr>
              <a:t>Surface-mount </a:t>
            </a:r>
            <a:r>
              <a:rPr lang="en-US" sz="2400" baseline="30000" dirty="0" smtClean="0">
                <a:solidFill>
                  <a:srgbClr val="1D1D1D"/>
                </a:solidFill>
                <a:latin typeface="Helvetica" panose="020B0604020202020204" pitchFamily="34" charset="0"/>
              </a:rPr>
              <a:t>technology</a:t>
            </a:r>
          </a:p>
          <a:p>
            <a:r>
              <a:rPr lang="en-US" sz="2400" baseline="30000" dirty="0" smtClean="0">
                <a:solidFill>
                  <a:srgbClr val="1E79B5"/>
                </a:solidFill>
                <a:latin typeface="ArialMT"/>
              </a:rPr>
              <a:t>• </a:t>
            </a:r>
            <a:r>
              <a:rPr lang="en-US" sz="2400" baseline="30000" dirty="0">
                <a:solidFill>
                  <a:srgbClr val="1D1D1D"/>
                </a:solidFill>
                <a:latin typeface="Helvetica" panose="020B0604020202020204" pitchFamily="34" charset="0"/>
              </a:rPr>
              <a:t>Through-hole </a:t>
            </a:r>
            <a:r>
              <a:rPr lang="en-US" sz="2400" baseline="30000" dirty="0" smtClean="0">
                <a:solidFill>
                  <a:srgbClr val="1D1D1D"/>
                </a:solidFill>
                <a:latin typeface="Helvetica" panose="020B0604020202020204" pitchFamily="34" charset="0"/>
              </a:rPr>
              <a:t>technology</a:t>
            </a:r>
          </a:p>
          <a:p>
            <a:r>
              <a:rPr lang="en-US" sz="2400" baseline="30000" dirty="0" smtClean="0">
                <a:solidFill>
                  <a:srgbClr val="1E79B5"/>
                </a:solidFill>
                <a:latin typeface="ArialMT"/>
              </a:rPr>
              <a:t>• </a:t>
            </a:r>
            <a:r>
              <a:rPr lang="en-US" sz="2400" baseline="30000" dirty="0" smtClean="0">
                <a:solidFill>
                  <a:srgbClr val="1D1D1D"/>
                </a:solidFill>
                <a:latin typeface="Helvetica" panose="020B0604020202020204" pitchFamily="34" charset="0"/>
              </a:rPr>
              <a:t>Assembling</a:t>
            </a:r>
          </a:p>
          <a:p>
            <a:r>
              <a:rPr lang="en-US" sz="2400" baseline="30000" dirty="0" smtClean="0">
                <a:solidFill>
                  <a:srgbClr val="1E79B5"/>
                </a:solidFill>
                <a:latin typeface="ArialMT"/>
              </a:rPr>
              <a:t>• </a:t>
            </a:r>
            <a:r>
              <a:rPr lang="en-US" sz="2400" baseline="30000" dirty="0">
                <a:solidFill>
                  <a:srgbClr val="1D1D1D"/>
                </a:solidFill>
                <a:latin typeface="Helvetica" panose="020B0604020202020204" pitchFamily="34" charset="0"/>
              </a:rPr>
              <a:t>Software </a:t>
            </a:r>
            <a:r>
              <a:rPr lang="en-US" sz="2400" baseline="30000" dirty="0" smtClean="0">
                <a:solidFill>
                  <a:srgbClr val="1D1D1D"/>
                </a:solidFill>
                <a:latin typeface="Helvetica" panose="020B0604020202020204" pitchFamily="34" charset="0"/>
              </a:rPr>
              <a:t>installation</a:t>
            </a:r>
          </a:p>
          <a:p>
            <a:r>
              <a:rPr lang="en-US" sz="2400" baseline="30000" dirty="0" smtClean="0">
                <a:solidFill>
                  <a:srgbClr val="1E79B5"/>
                </a:solidFill>
                <a:latin typeface="ArialMT"/>
              </a:rPr>
              <a:t>• </a:t>
            </a:r>
            <a:r>
              <a:rPr lang="en-US" sz="2400" baseline="30000" dirty="0">
                <a:solidFill>
                  <a:srgbClr val="1D1D1D"/>
                </a:solidFill>
                <a:latin typeface="Helvetica" panose="020B0604020202020204" pitchFamily="34" charset="0"/>
              </a:rPr>
              <a:t>Serial production equipment testing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7274826" y="5172909"/>
            <a:ext cx="29457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>
                <a:solidFill>
                  <a:srgbClr val="1E79B5"/>
                </a:solidFill>
                <a:latin typeface="ArialMT"/>
              </a:rPr>
              <a:t>• </a:t>
            </a:r>
            <a:r>
              <a:rPr lang="en-US" sz="2400" baseline="30000" dirty="0">
                <a:solidFill>
                  <a:srgbClr val="1D1D1D"/>
                </a:solidFill>
                <a:latin typeface="Helvetica" panose="020B0604020202020204" pitchFamily="34" charset="0"/>
              </a:rPr>
              <a:t>Technical </a:t>
            </a:r>
            <a:r>
              <a:rPr lang="en-US" sz="2400" baseline="30000" dirty="0" smtClean="0">
                <a:solidFill>
                  <a:srgbClr val="1D1D1D"/>
                </a:solidFill>
                <a:latin typeface="Helvetica" panose="020B0604020202020204" pitchFamily="34" charset="0"/>
              </a:rPr>
              <a:t>support</a:t>
            </a:r>
          </a:p>
          <a:p>
            <a:r>
              <a:rPr lang="en-US" sz="2400" baseline="30000" dirty="0" smtClean="0">
                <a:solidFill>
                  <a:srgbClr val="1E79B5"/>
                </a:solidFill>
                <a:latin typeface="ArialMT"/>
              </a:rPr>
              <a:t>• </a:t>
            </a:r>
            <a:r>
              <a:rPr lang="en-US" sz="2400" baseline="30000" dirty="0">
                <a:solidFill>
                  <a:srgbClr val="1D1D1D"/>
                </a:solidFill>
                <a:latin typeface="Helvetica" panose="020B0604020202020204" pitchFamily="34" charset="0"/>
              </a:rPr>
              <a:t>Service </a:t>
            </a:r>
            <a:r>
              <a:rPr lang="en-US" sz="2400" baseline="30000" dirty="0" smtClean="0">
                <a:solidFill>
                  <a:srgbClr val="1D1D1D"/>
                </a:solidFill>
                <a:latin typeface="Helvetica" panose="020B0604020202020204" pitchFamily="34" charset="0"/>
              </a:rPr>
              <a:t>center</a:t>
            </a:r>
          </a:p>
          <a:p>
            <a:r>
              <a:rPr lang="en-US" sz="2400" baseline="30000" dirty="0" smtClean="0">
                <a:solidFill>
                  <a:srgbClr val="1E79B5"/>
                </a:solidFill>
                <a:latin typeface="ArialMT"/>
              </a:rPr>
              <a:t>• </a:t>
            </a:r>
            <a:r>
              <a:rPr lang="en-US" sz="2400" baseline="30000" dirty="0">
                <a:solidFill>
                  <a:srgbClr val="1D1D1D"/>
                </a:solidFill>
                <a:latin typeface="Helvetica" panose="020B0604020202020204" pitchFamily="34" charset="0"/>
              </a:rPr>
              <a:t>Software </a:t>
            </a:r>
            <a:r>
              <a:rPr lang="en-US" sz="2400" baseline="30000" dirty="0" smtClean="0">
                <a:solidFill>
                  <a:srgbClr val="1D1D1D"/>
                </a:solidFill>
                <a:latin typeface="Helvetica" panose="020B0604020202020204" pitchFamily="34" charset="0"/>
              </a:rPr>
              <a:t>updating</a:t>
            </a:r>
          </a:p>
          <a:p>
            <a:r>
              <a:rPr lang="en-US" sz="2400" baseline="30000" dirty="0" smtClean="0">
                <a:solidFill>
                  <a:srgbClr val="1E79B5"/>
                </a:solidFill>
                <a:latin typeface="ArialMT"/>
              </a:rPr>
              <a:t>• </a:t>
            </a:r>
            <a:r>
              <a:rPr lang="en-US" sz="2400" baseline="30000" dirty="0">
                <a:solidFill>
                  <a:srgbClr val="1D1D1D"/>
                </a:solidFill>
                <a:latin typeface="Helvetica" panose="020B0604020202020204" pitchFamily="34" charset="0"/>
              </a:rPr>
              <a:t>Warranty service and repair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13897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16577" y="300484"/>
            <a:ext cx="7252176" cy="495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PROJECTS</a:t>
            </a:r>
            <a:endParaRPr lang="fa-IR" dirty="0"/>
          </a:p>
        </p:txBody>
      </p:sp>
      <p:pic>
        <p:nvPicPr>
          <p:cNvPr id="7" name="Picture 3" descr="C:\Users\rayan\Desktop\eltex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6" y="188640"/>
            <a:ext cx="2636842" cy="71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008187" y="1412776"/>
            <a:ext cx="6336704" cy="2226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latin typeface="Arial Black" panose="020B0A04020102020204" pitchFamily="34" charset="0"/>
              </a:rPr>
              <a:t>• 7 millions of PON OLT ports</a:t>
            </a:r>
          </a:p>
          <a:p>
            <a:r>
              <a:rPr lang="en-US" sz="3200" baseline="30000" dirty="0">
                <a:latin typeface="Arial Black" panose="020B0A04020102020204" pitchFamily="34" charset="0"/>
              </a:rPr>
              <a:t>• 2 millions of Ethernet ports</a:t>
            </a:r>
          </a:p>
          <a:p>
            <a:r>
              <a:rPr lang="en-US" sz="3200" baseline="30000" dirty="0">
                <a:latin typeface="Arial Black" panose="020B0A04020102020204" pitchFamily="34" charset="0"/>
              </a:rPr>
              <a:t>• 2 millions of VoIP ports</a:t>
            </a:r>
          </a:p>
          <a:p>
            <a:r>
              <a:rPr lang="en-US" sz="3200" baseline="30000" dirty="0">
                <a:latin typeface="Arial Black" panose="020B0A04020102020204" pitchFamily="34" charset="0"/>
              </a:rPr>
              <a:t>• 750 thousand of IPTV Set-top boxes</a:t>
            </a:r>
          </a:p>
          <a:p>
            <a:r>
              <a:rPr lang="en-US" sz="3200" baseline="30000" dirty="0">
                <a:latin typeface="Arial Black" panose="020B0A04020102020204" pitchFamily="34" charset="0"/>
              </a:rPr>
              <a:t>• 5 millions of TDM ports</a:t>
            </a:r>
          </a:p>
          <a:p>
            <a:endParaRPr lang="fa-IR" sz="3200" dirty="0">
              <a:latin typeface="Arial Black" panose="020B0A040201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48" y="3934741"/>
            <a:ext cx="10225286" cy="29232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26" y="-891480"/>
            <a:ext cx="9276860" cy="57300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9797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96419" y="2060848"/>
            <a:ext cx="6150242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7200" dirty="0" smtClean="0"/>
              <a:t>Public WIFI</a:t>
            </a:r>
          </a:p>
          <a:p>
            <a:pPr algn="ctr"/>
            <a:r>
              <a:rPr lang="en-US" sz="7200" dirty="0" smtClean="0"/>
              <a:t>Solutions</a:t>
            </a:r>
            <a:endParaRPr lang="en-US" sz="7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50731" y="0"/>
            <a:ext cx="9173188" cy="1647612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rayan\Desktop\eltex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6" y="188640"/>
            <a:ext cx="2636842" cy="71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960" y="838416"/>
            <a:ext cx="4978349" cy="3524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240435" y="286410"/>
            <a:ext cx="3265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Generic Public WIFI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36179" y="126876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Generic Public WIFI Designed with ELTEX Equipment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406" y="2853232"/>
            <a:ext cx="4950643" cy="3512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71899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rayan\Desktop\eltex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6" y="188640"/>
            <a:ext cx="2636842" cy="71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40435" y="286410"/>
            <a:ext cx="3265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GPON Public WIFI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36179" y="126876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GPON Public WIFI Designed with ELTEX Equipment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579" y="1236762"/>
            <a:ext cx="5931922" cy="36335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433" y="3302374"/>
            <a:ext cx="4969630" cy="3548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26989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409</Words>
  <Application>Microsoft Office PowerPoint</Application>
  <PresentationFormat>Custom</PresentationFormat>
  <Paragraphs>108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ArialMT</vt:lpstr>
      <vt:lpstr>Calibri</vt:lpstr>
      <vt:lpstr>Georgia</vt:lpstr>
      <vt:lpstr>Helvetica</vt:lpstr>
      <vt:lpstr>Times New Roman</vt:lpstr>
      <vt:lpstr>Times-Roman</vt:lpstr>
      <vt:lpstr>Training</vt:lpstr>
      <vt:lpstr>Public WIFI</vt:lpstr>
      <vt:lpstr>PowerPoint Presentation</vt:lpstr>
      <vt:lpstr>ENTERPRISE</vt:lpstr>
      <vt:lpstr>EQUIPMENT</vt:lpstr>
      <vt:lpstr>ENTERPRISE</vt:lpstr>
      <vt:lpstr>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WIFI</dc:title>
  <dc:creator>Nooran1</dc:creator>
  <cp:lastModifiedBy>Nooran1</cp:lastModifiedBy>
  <cp:revision>1</cp:revision>
  <dcterms:modified xsi:type="dcterms:W3CDTF">2018-05-14T11:28:06Z</dcterms:modified>
</cp:coreProperties>
</file>